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45"/>
  </p:notesMasterIdLst>
  <p:sldIdLst>
    <p:sldId id="259" r:id="rId6"/>
    <p:sldId id="262" r:id="rId7"/>
    <p:sldId id="264" r:id="rId8"/>
    <p:sldId id="459" r:id="rId9"/>
    <p:sldId id="266" r:id="rId10"/>
    <p:sldId id="480" r:id="rId11"/>
    <p:sldId id="528" r:id="rId12"/>
    <p:sldId id="497" r:id="rId13"/>
    <p:sldId id="529" r:id="rId14"/>
    <p:sldId id="530" r:id="rId15"/>
    <p:sldId id="507" r:id="rId16"/>
    <p:sldId id="481" r:id="rId17"/>
    <p:sldId id="518" r:id="rId18"/>
    <p:sldId id="523" r:id="rId19"/>
    <p:sldId id="531" r:id="rId20"/>
    <p:sldId id="520" r:id="rId21"/>
    <p:sldId id="521" r:id="rId22"/>
    <p:sldId id="532" r:id="rId23"/>
    <p:sldId id="533" r:id="rId24"/>
    <p:sldId id="534" r:id="rId25"/>
    <p:sldId id="535" r:id="rId26"/>
    <p:sldId id="536" r:id="rId27"/>
    <p:sldId id="537" r:id="rId28"/>
    <p:sldId id="538" r:id="rId29"/>
    <p:sldId id="539" r:id="rId30"/>
    <p:sldId id="502" r:id="rId31"/>
    <p:sldId id="501" r:id="rId32"/>
    <p:sldId id="546" r:id="rId33"/>
    <p:sldId id="541" r:id="rId34"/>
    <p:sldId id="548" r:id="rId35"/>
    <p:sldId id="542" r:id="rId36"/>
    <p:sldId id="543" r:id="rId37"/>
    <p:sldId id="547" r:id="rId38"/>
    <p:sldId id="544" r:id="rId39"/>
    <p:sldId id="545" r:id="rId40"/>
    <p:sldId id="274" r:id="rId41"/>
    <p:sldId id="460" r:id="rId42"/>
    <p:sldId id="506" r:id="rId43"/>
    <p:sldId id="421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IBM Plex Sans" panose="020B0503050203000203" pitchFamily="34" charset="0"/>
      <p:regular r:id="rId50"/>
      <p:bold r:id="rId51"/>
      <p:italic r:id="rId52"/>
      <p:boldItalic r:id="rId53"/>
    </p:embeddedFont>
    <p:embeddedFont>
      <p:font typeface="IBM Plex Sans SemiBold" panose="020B0703050203000203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02" autoAdjust="0"/>
  </p:normalViewPr>
  <p:slideViewPr>
    <p:cSldViewPr snapToGrid="0">
      <p:cViewPr varScale="1">
        <p:scale>
          <a:sx n="99" d="100"/>
          <a:sy n="99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1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9374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9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844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626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887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16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43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975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015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561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102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626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448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4802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73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603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282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027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5565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987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884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7621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56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6909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1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14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08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12. Традиционные методологии разработки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Waterfall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ACAF62A-45E6-4076-9AC4-59F18B2CC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50" y="720000"/>
            <a:ext cx="6495011" cy="4136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9577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Вы думаете какие у неё есть недостатки?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228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Преимущества и недостатки </a:t>
            </a:r>
            <a:r>
              <a:rPr lang="en-US" dirty="0">
                <a:solidFill>
                  <a:schemeClr val="dk1"/>
                </a:solidFill>
              </a:rPr>
              <a:t>Waterfall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AC132D90-1FC1-412C-B329-F31599B8ED34}"/>
              </a:ext>
            </a:extLst>
          </p:cNvPr>
          <p:cNvSpPr txBox="1"/>
          <p:nvPr/>
        </p:nvSpPr>
        <p:spPr>
          <a:xfrm>
            <a:off x="540000" y="2128529"/>
            <a:ext cx="3458563" cy="214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ru-RU" sz="12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Преимущества</a:t>
            </a:r>
          </a:p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ru-RU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Разработку легко контролировать</a:t>
            </a: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Стоимость проекта определяется на начальном этапе</a:t>
            </a: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Не нужно нанимать тестировщиков с серьёзной технической подготовкой</a:t>
            </a:r>
          </a:p>
        </p:txBody>
      </p:sp>
      <p:sp>
        <p:nvSpPr>
          <p:cNvPr id="9" name="Google Shape;1448;p80">
            <a:extLst>
              <a:ext uri="{FF2B5EF4-FFF2-40B4-BE49-F238E27FC236}">
                <a16:creationId xmlns:a16="http://schemas.microsoft.com/office/drawing/2014/main" id="{BC892A43-D10C-481D-8BA4-C9D0CBD4494A}"/>
              </a:ext>
            </a:extLst>
          </p:cNvPr>
          <p:cNvSpPr/>
          <p:nvPr/>
        </p:nvSpPr>
        <p:spPr>
          <a:xfrm>
            <a:off x="540000" y="1297413"/>
            <a:ext cx="612281" cy="61228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Google Shape;1451;p80">
            <a:extLst>
              <a:ext uri="{FF2B5EF4-FFF2-40B4-BE49-F238E27FC236}">
                <a16:creationId xmlns:a16="http://schemas.microsoft.com/office/drawing/2014/main" id="{32200581-4A38-4342-B54B-918CE3CF9746}"/>
              </a:ext>
            </a:extLst>
          </p:cNvPr>
          <p:cNvSpPr/>
          <p:nvPr/>
        </p:nvSpPr>
        <p:spPr>
          <a:xfrm>
            <a:off x="4215538" y="1297414"/>
            <a:ext cx="64321" cy="2980120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1452;p80">
            <a:extLst>
              <a:ext uri="{FF2B5EF4-FFF2-40B4-BE49-F238E27FC236}">
                <a16:creationId xmlns:a16="http://schemas.microsoft.com/office/drawing/2014/main" id="{9E4AEC5F-105F-4EF7-A3A5-18B74CD76A06}"/>
              </a:ext>
            </a:extLst>
          </p:cNvPr>
          <p:cNvSpPr/>
          <p:nvPr/>
        </p:nvSpPr>
        <p:spPr>
          <a:xfrm>
            <a:off x="4673985" y="1297412"/>
            <a:ext cx="612282" cy="61228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Google Shape;1445;p80">
            <a:extLst>
              <a:ext uri="{FF2B5EF4-FFF2-40B4-BE49-F238E27FC236}">
                <a16:creationId xmlns:a16="http://schemas.microsoft.com/office/drawing/2014/main" id="{0D96DBBD-17AE-4D7E-82E1-5F0BD35C52D7}"/>
              </a:ext>
            </a:extLst>
          </p:cNvPr>
          <p:cNvSpPr txBox="1"/>
          <p:nvPr/>
        </p:nvSpPr>
        <p:spPr>
          <a:xfrm>
            <a:off x="4673985" y="2128530"/>
            <a:ext cx="3839161" cy="214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Недостатки</a:t>
            </a:r>
          </a:p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ru-RU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447675" indent="-447675" defTabSz="534650" fontAlgn="base">
              <a:spcBef>
                <a:spcPts val="600"/>
              </a:spcBef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 panose="020B0604020202020204" charset="0"/>
                <a:cs typeface="Arial"/>
              </a:rPr>
              <a:t>Тестирование начинается на последних этапах разработки</a:t>
            </a:r>
          </a:p>
          <a:p>
            <a:pPr marL="447675" indent="-447675" defTabSz="534650" fontAlgn="base">
              <a:spcBef>
                <a:spcPts val="600"/>
              </a:spcBef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 panose="020B0604020202020204" charset="0"/>
                <a:cs typeface="Arial"/>
              </a:rPr>
              <a:t>Заказчик видит готовый продукт в конце разработки и только тогда может дать обратную связь</a:t>
            </a:r>
          </a:p>
          <a:p>
            <a:pPr marL="447675" indent="-447675" defTabSz="534650" fontAlgn="base">
              <a:spcBef>
                <a:spcPts val="600"/>
              </a:spcBef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 panose="020B0604020202020204" charset="0"/>
                <a:cs typeface="Arial"/>
              </a:rPr>
              <a:t>Разработчики пишут много технической документации, что задерживает сроки</a:t>
            </a:r>
          </a:p>
        </p:txBody>
      </p:sp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Где можно применить </a:t>
            </a:r>
            <a:r>
              <a:rPr lang="en-US" dirty="0"/>
              <a:t>Waterfall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261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Когда можно использовать </a:t>
            </a:r>
            <a:r>
              <a:rPr lang="en-US" dirty="0">
                <a:solidFill>
                  <a:schemeClr val="dk1"/>
                </a:solidFill>
              </a:rPr>
              <a:t>Waterfall?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22" name="Google Shape;383;p5">
            <a:extLst>
              <a:ext uri="{FF2B5EF4-FFF2-40B4-BE49-F238E27FC236}">
                <a16:creationId xmlns:a16="http://schemas.microsoft.com/office/drawing/2014/main" id="{78509DCB-5C68-4BB0-8998-30D99CABDEFC}"/>
              </a:ext>
            </a:extLst>
          </p:cNvPr>
          <p:cNvSpPr txBox="1"/>
          <p:nvPr/>
        </p:nvSpPr>
        <p:spPr>
          <a:xfrm>
            <a:off x="540000" y="1210077"/>
            <a:ext cx="4388461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Когда требования известны, понятны и зафиксированы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Нет противоречивых требований к функционалу продукта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Нет проблем с доступностью программистов нужной квалификации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относительно небольших проектах</a:t>
            </a:r>
          </a:p>
        </p:txBody>
      </p:sp>
      <p:pic>
        <p:nvPicPr>
          <p:cNvPr id="26" name="Google Shape;1095;p104" descr="preencoded.png">
            <a:extLst>
              <a:ext uri="{FF2B5EF4-FFF2-40B4-BE49-F238E27FC236}">
                <a16:creationId xmlns:a16="http://schemas.microsoft.com/office/drawing/2014/main" id="{228977C4-BE63-47CC-9B22-F3147C55E3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0008" y="1813140"/>
            <a:ext cx="2718208" cy="1723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23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Примеры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22" name="Google Shape;383;p5">
            <a:extLst>
              <a:ext uri="{FF2B5EF4-FFF2-40B4-BE49-F238E27FC236}">
                <a16:creationId xmlns:a16="http://schemas.microsoft.com/office/drawing/2014/main" id="{78509DCB-5C68-4BB0-8998-30D99CABDEFC}"/>
              </a:ext>
            </a:extLst>
          </p:cNvPr>
          <p:cNvSpPr txBox="1"/>
          <p:nvPr/>
        </p:nvSpPr>
        <p:spPr>
          <a:xfrm>
            <a:off x="540000" y="1210077"/>
            <a:ext cx="4388461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медицинской отрасли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космической отрасли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строительстве</a:t>
            </a:r>
          </a:p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50000"/>
              <a:tabLst/>
              <a:defRPr/>
            </a:pPr>
            <a:endParaRPr lang="ru-RU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50000"/>
              <a:tabLst/>
              <a:defRPr/>
            </a:pPr>
            <a:r>
              <a:rPr lang="ru-RU" b="1" i="1" dirty="0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Почему?</a:t>
            </a:r>
          </a:p>
          <a:p>
            <a:pPr marL="342900" marR="0" lvl="0" indent="-34290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Потому что там уже есть много нормативных документов и законодательных актов</a:t>
            </a:r>
          </a:p>
          <a:p>
            <a:pPr marL="342900" marR="0" lvl="0" indent="-34290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Именно они помогают чётко сформировать требования к новому ИТ-продукту 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E5BF44C6-6348-41D7-B2E8-328BF385A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92" y="2774087"/>
            <a:ext cx="3030606" cy="207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810FF2D9-92C7-428A-889C-60C6C7E21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14" y="1135999"/>
            <a:ext cx="1471990" cy="133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09A30194-FD75-42EA-A0A9-1EE5AF6D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12" y="1002477"/>
            <a:ext cx="1983288" cy="140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9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1223146" y="2275898"/>
            <a:ext cx="6697708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V-</a:t>
            </a:r>
            <a:r>
              <a:rPr lang="ru-RU" dirty="0"/>
              <a:t>образная модель и чем она отличается от </a:t>
            </a:r>
            <a:r>
              <a:rPr lang="en-US" dirty="0"/>
              <a:t>Waterfall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358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V-</a:t>
            </a:r>
            <a:r>
              <a:rPr lang="ru-RU" dirty="0">
                <a:solidFill>
                  <a:schemeClr val="dk1"/>
                </a:solidFill>
              </a:rPr>
              <a:t>образная модель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327444"/>
            <a:ext cx="4132740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2852" indent="-285750">
              <a:lnSpc>
                <a:spcPct val="150000"/>
              </a:lnSpc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b="1" dirty="0">
                <a:solidFill>
                  <a:schemeClr val="accent1"/>
                </a:solidFill>
                <a:highlight>
                  <a:schemeClr val="lt1"/>
                </a:highlight>
              </a:rPr>
              <a:t>усовершенствованная каскадная модель</a:t>
            </a:r>
          </a:p>
          <a:p>
            <a:pPr marL="412852" indent="-285750">
              <a:lnSpc>
                <a:spcPct val="150000"/>
              </a:lnSpc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заказчик с командой одновременно составляют требования к системе и описывают, как будут тестировать её на каждом этапе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CFF61C-C1D0-453C-89C8-C62E959C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082" y="2185261"/>
            <a:ext cx="4024352" cy="20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7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V-</a:t>
            </a:r>
            <a:r>
              <a:rPr lang="ru-RU" dirty="0">
                <a:solidFill>
                  <a:schemeClr val="dk1"/>
                </a:solidFill>
              </a:rPr>
              <a:t>образная модель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8B5C93-F909-4F4E-A006-5230937E2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52" y="720000"/>
            <a:ext cx="5724531" cy="4083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200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Вы думаете какие у неё есть недостатки?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063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Преимущества и недостатки </a:t>
            </a:r>
            <a:r>
              <a:rPr lang="en-US" dirty="0">
                <a:solidFill>
                  <a:schemeClr val="dk1"/>
                </a:solidFill>
              </a:rPr>
              <a:t>V-</a:t>
            </a:r>
            <a:r>
              <a:rPr lang="ru-RU" dirty="0">
                <a:solidFill>
                  <a:schemeClr val="dk1"/>
                </a:solidFill>
              </a:rPr>
              <a:t>образной модели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AC132D90-1FC1-412C-B329-F31599B8ED34}"/>
              </a:ext>
            </a:extLst>
          </p:cNvPr>
          <p:cNvSpPr txBox="1"/>
          <p:nvPr/>
        </p:nvSpPr>
        <p:spPr>
          <a:xfrm>
            <a:off x="540000" y="2128529"/>
            <a:ext cx="3458563" cy="214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cs typeface="Arial"/>
                <a:sym typeface="Arial"/>
              </a:rPr>
              <a:t>Преимущества</a:t>
            </a:r>
          </a:p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ru-RU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количество ошибок в архитектуре ПО сводится к минимуму</a:t>
            </a: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+ преимущества </a:t>
            </a:r>
            <a:r>
              <a:rPr kumimoji="0" lang="ru-RU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Waterfall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</p:txBody>
      </p:sp>
      <p:sp>
        <p:nvSpPr>
          <p:cNvPr id="9" name="Google Shape;1448;p80">
            <a:extLst>
              <a:ext uri="{FF2B5EF4-FFF2-40B4-BE49-F238E27FC236}">
                <a16:creationId xmlns:a16="http://schemas.microsoft.com/office/drawing/2014/main" id="{BC892A43-D10C-481D-8BA4-C9D0CBD4494A}"/>
              </a:ext>
            </a:extLst>
          </p:cNvPr>
          <p:cNvSpPr/>
          <p:nvPr/>
        </p:nvSpPr>
        <p:spPr>
          <a:xfrm>
            <a:off x="540000" y="1297413"/>
            <a:ext cx="612281" cy="61228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Google Shape;1451;p80">
            <a:extLst>
              <a:ext uri="{FF2B5EF4-FFF2-40B4-BE49-F238E27FC236}">
                <a16:creationId xmlns:a16="http://schemas.microsoft.com/office/drawing/2014/main" id="{32200581-4A38-4342-B54B-918CE3CF9746}"/>
              </a:ext>
            </a:extLst>
          </p:cNvPr>
          <p:cNvSpPr/>
          <p:nvPr/>
        </p:nvSpPr>
        <p:spPr>
          <a:xfrm>
            <a:off x="4215538" y="1297414"/>
            <a:ext cx="64321" cy="2980120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1452;p80">
            <a:extLst>
              <a:ext uri="{FF2B5EF4-FFF2-40B4-BE49-F238E27FC236}">
                <a16:creationId xmlns:a16="http://schemas.microsoft.com/office/drawing/2014/main" id="{9E4AEC5F-105F-4EF7-A3A5-18B74CD76A06}"/>
              </a:ext>
            </a:extLst>
          </p:cNvPr>
          <p:cNvSpPr/>
          <p:nvPr/>
        </p:nvSpPr>
        <p:spPr>
          <a:xfrm>
            <a:off x="4673985" y="1297412"/>
            <a:ext cx="612282" cy="61228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Google Shape;1445;p80">
            <a:extLst>
              <a:ext uri="{FF2B5EF4-FFF2-40B4-BE49-F238E27FC236}">
                <a16:creationId xmlns:a16="http://schemas.microsoft.com/office/drawing/2014/main" id="{0D96DBBD-17AE-4D7E-82E1-5F0BD35C52D7}"/>
              </a:ext>
            </a:extLst>
          </p:cNvPr>
          <p:cNvSpPr txBox="1"/>
          <p:nvPr/>
        </p:nvSpPr>
        <p:spPr>
          <a:xfrm>
            <a:off x="4673985" y="2128530"/>
            <a:ext cx="3687351" cy="214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Недостатки</a:t>
            </a:r>
          </a:p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ru-RU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cs typeface="Arial"/>
                <a:sym typeface="Arial"/>
              </a:rPr>
              <a:t>если при разработке архитектуры была допущена ошибка, то вернуться и исправить её будет стоить также дорого, как и в </a:t>
            </a:r>
            <a:r>
              <a:rPr kumimoji="0" lang="ru-RU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cs typeface="Arial"/>
                <a:sym typeface="Arial"/>
              </a:rPr>
              <a:t>Waterfall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374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что такое спиральная модель?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5916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Спиральная модель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0232D3F-AD9D-44FC-A5F0-CFF6C5266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210077"/>
            <a:ext cx="4504279" cy="334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383;p5">
            <a:extLst>
              <a:ext uri="{FF2B5EF4-FFF2-40B4-BE49-F238E27FC236}">
                <a16:creationId xmlns:a16="http://schemas.microsoft.com/office/drawing/2014/main" id="{398E8B37-A6D7-44C1-8817-61B64A52FCF3}"/>
              </a:ext>
            </a:extLst>
          </p:cNvPr>
          <p:cNvSpPr txBox="1"/>
          <p:nvPr/>
        </p:nvSpPr>
        <p:spPr>
          <a:xfrm>
            <a:off x="5593873" y="2145521"/>
            <a:ext cx="319366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работы над проектом представляются как цикл (спираль)</a:t>
            </a: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каждый виток спирали является водопадной моделью</a:t>
            </a:r>
          </a:p>
        </p:txBody>
      </p:sp>
    </p:spTree>
    <p:extLst>
      <p:ext uri="{BB962C8B-B14F-4D97-AF65-F5344CB8AC3E}">
        <p14:creationId xmlns:p14="http://schemas.microsoft.com/office/powerpoint/2010/main" val="89808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Спиральная</a:t>
            </a:r>
            <a:br>
              <a:rPr lang="ru-RU" dirty="0">
                <a:solidFill>
                  <a:schemeClr val="dk1"/>
                </a:solidFill>
              </a:rPr>
            </a:br>
            <a:r>
              <a:rPr lang="ru-RU" dirty="0">
                <a:solidFill>
                  <a:schemeClr val="dk1"/>
                </a:solidFill>
              </a:rPr>
              <a:t>модель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2B4E66-FB2F-4E37-91C7-49D2BAD30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29" y="720000"/>
            <a:ext cx="6341024" cy="4045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06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Особенности спиральной модели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4" name="Google Shape;383;p5">
            <a:extLst>
              <a:ext uri="{FF2B5EF4-FFF2-40B4-BE49-F238E27FC236}">
                <a16:creationId xmlns:a16="http://schemas.microsoft.com/office/drawing/2014/main" id="{398E8B37-A6D7-44C1-8817-61B64A52FCF3}"/>
              </a:ext>
            </a:extLst>
          </p:cNvPr>
          <p:cNvSpPr txBox="1"/>
          <p:nvPr/>
        </p:nvSpPr>
        <p:spPr>
          <a:xfrm>
            <a:off x="540000" y="1248331"/>
            <a:ext cx="6930183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sz="14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цикл</a:t>
            </a:r>
            <a:r>
              <a:rPr kumimoji="0" lang="ru-RU" sz="1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начинается с этапа сбора требований к предполагаемым изменениям, вносимым на данном витке, и завершается реализацией прототипа = </a:t>
            </a:r>
            <a:r>
              <a:rPr kumimoji="0" lang="ru-RU" sz="1400" b="0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решается основная проблема традиционных моделей о невозможности изменения требований к продукту</a:t>
            </a: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заказчик и команда разработчиков серьёзно анализируют риски проекта и выполняют </a:t>
            </a:r>
            <a:r>
              <a:rPr lang="ru-RU" sz="14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проект</a:t>
            </a:r>
            <a:r>
              <a:rPr kumimoji="0" lang="ru-RU" sz="1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итерациями</a:t>
            </a: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последующая стадия основывается на предыдущей</a:t>
            </a: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конце каждого витка (цикла итераций) принимается решение, продолжать ли проект</a:t>
            </a:r>
          </a:p>
        </p:txBody>
      </p:sp>
    </p:spTree>
    <p:extLst>
      <p:ext uri="{BB962C8B-B14F-4D97-AF65-F5344CB8AC3E}">
        <p14:creationId xmlns:p14="http://schemas.microsoft.com/office/powerpoint/2010/main" val="3697021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Преимущества и недостатки Спиральной модели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AC132D90-1FC1-412C-B329-F31599B8ED34}"/>
              </a:ext>
            </a:extLst>
          </p:cNvPr>
          <p:cNvSpPr txBox="1"/>
          <p:nvPr/>
        </p:nvSpPr>
        <p:spPr>
          <a:xfrm>
            <a:off x="540000" y="2128529"/>
            <a:ext cx="3458563" cy="214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cs typeface="Arial"/>
                <a:sym typeface="Arial"/>
              </a:rPr>
              <a:t>Преимущества</a:t>
            </a:r>
          </a:p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ru-RU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уделяется большое внимание проработке рисков</a:t>
            </a:r>
          </a:p>
        </p:txBody>
      </p:sp>
      <p:sp>
        <p:nvSpPr>
          <p:cNvPr id="9" name="Google Shape;1448;p80">
            <a:extLst>
              <a:ext uri="{FF2B5EF4-FFF2-40B4-BE49-F238E27FC236}">
                <a16:creationId xmlns:a16="http://schemas.microsoft.com/office/drawing/2014/main" id="{BC892A43-D10C-481D-8BA4-C9D0CBD4494A}"/>
              </a:ext>
            </a:extLst>
          </p:cNvPr>
          <p:cNvSpPr/>
          <p:nvPr/>
        </p:nvSpPr>
        <p:spPr>
          <a:xfrm>
            <a:off x="540000" y="1297413"/>
            <a:ext cx="612281" cy="61228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Google Shape;1451;p80">
            <a:extLst>
              <a:ext uri="{FF2B5EF4-FFF2-40B4-BE49-F238E27FC236}">
                <a16:creationId xmlns:a16="http://schemas.microsoft.com/office/drawing/2014/main" id="{32200581-4A38-4342-B54B-918CE3CF9746}"/>
              </a:ext>
            </a:extLst>
          </p:cNvPr>
          <p:cNvSpPr/>
          <p:nvPr/>
        </p:nvSpPr>
        <p:spPr>
          <a:xfrm>
            <a:off x="4215538" y="1297414"/>
            <a:ext cx="64321" cy="2980120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1452;p80">
            <a:extLst>
              <a:ext uri="{FF2B5EF4-FFF2-40B4-BE49-F238E27FC236}">
                <a16:creationId xmlns:a16="http://schemas.microsoft.com/office/drawing/2014/main" id="{9E4AEC5F-105F-4EF7-A3A5-18B74CD76A06}"/>
              </a:ext>
            </a:extLst>
          </p:cNvPr>
          <p:cNvSpPr/>
          <p:nvPr/>
        </p:nvSpPr>
        <p:spPr>
          <a:xfrm>
            <a:off x="4673985" y="1297412"/>
            <a:ext cx="612282" cy="61228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Google Shape;1445;p80">
            <a:extLst>
              <a:ext uri="{FF2B5EF4-FFF2-40B4-BE49-F238E27FC236}">
                <a16:creationId xmlns:a16="http://schemas.microsoft.com/office/drawing/2014/main" id="{0D96DBBD-17AE-4D7E-82E1-5F0BD35C52D7}"/>
              </a:ext>
            </a:extLst>
          </p:cNvPr>
          <p:cNvSpPr txBox="1"/>
          <p:nvPr/>
        </p:nvSpPr>
        <p:spPr>
          <a:xfrm>
            <a:off x="4673985" y="2128530"/>
            <a:ext cx="3687351" cy="2149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Недостатки</a:t>
            </a:r>
          </a:p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ru-RU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cs typeface="Arial"/>
                <a:sym typeface="Arial"/>
              </a:rPr>
              <a:t>есть риск застрять на начальном этапе (бесконечно совершенствовать первую версию продукта и не продвинуться к следующим)</a:t>
            </a: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cs typeface="Arial"/>
                <a:sym typeface="Arial"/>
              </a:rPr>
              <a:t>разработка длится долго и стоит дорого</a:t>
            </a:r>
          </a:p>
        </p:txBody>
      </p:sp>
    </p:spTree>
    <p:extLst>
      <p:ext uri="{BB962C8B-B14F-4D97-AF65-F5344CB8AC3E}">
        <p14:creationId xmlns:p14="http://schemas.microsoft.com/office/powerpoint/2010/main" val="2143403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0000" y="58922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041020"/>
            <a:ext cx="3908014" cy="19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системы умный дом.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ru-RU" sz="1600"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нужно сделать: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Разработать систему управления чайником, телевизором и холодильником с телефона.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3" y="636386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714641" y="2571750"/>
            <a:ext cx="2407833" cy="113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Как организовать разработку по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Waterfall</a:t>
            </a: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299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Решение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4" name="Google Shape;383;p5">
            <a:extLst>
              <a:ext uri="{FF2B5EF4-FFF2-40B4-BE49-F238E27FC236}">
                <a16:creationId xmlns:a16="http://schemas.microsoft.com/office/drawing/2014/main" id="{398E8B37-A6D7-44C1-8817-61B64A52FCF3}"/>
              </a:ext>
            </a:extLst>
          </p:cNvPr>
          <p:cNvSpPr txBox="1"/>
          <p:nvPr/>
        </p:nvSpPr>
        <p:spPr>
          <a:xfrm>
            <a:off x="540000" y="1124836"/>
            <a:ext cx="8064000" cy="318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Действуем по модели «водопад» и разрабатываем сразу весь продукт: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выслушали идею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провели анализ предложений на рынке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обсудили с заказчиком архитектуру системы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написали большое ТЗ на весь продукт (писали долго и трудно)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разработали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протестировали в самом конце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«выкатили» конечный продукт</a:t>
            </a:r>
            <a:endParaRPr lang="ru-RU" kern="12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marL="335757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defRPr/>
            </a:pPr>
            <a:r>
              <a:rPr lang="ru-RU" sz="1400" b="1" kern="1200" dirty="0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Появились ошибки код</a:t>
            </a:r>
            <a:r>
              <a:rPr lang="ru-RU" b="1" kern="1200" dirty="0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а, баги и прочие моменты только в самом конце</a:t>
            </a:r>
          </a:p>
        </p:txBody>
      </p:sp>
    </p:spTree>
    <p:extLst>
      <p:ext uri="{BB962C8B-B14F-4D97-AF65-F5344CB8AC3E}">
        <p14:creationId xmlns:p14="http://schemas.microsoft.com/office/powerpoint/2010/main" val="169514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0000" y="58922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041020"/>
            <a:ext cx="3908014" cy="19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системы умный дом.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ru-RU" sz="1600"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нужно сделать: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Разработать систему управления чайником, телевизором и холодильником с телефона.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3" y="636386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714641" y="2379945"/>
            <a:ext cx="2407833" cy="148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Как организовать разработку по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V-</a:t>
            </a: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образной модели 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7988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96724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b="1" dirty="0">
                <a:solidFill>
                  <a:schemeClr val="accent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Решение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4" name="Google Shape;383;p5">
            <a:extLst>
              <a:ext uri="{FF2B5EF4-FFF2-40B4-BE49-F238E27FC236}">
                <a16:creationId xmlns:a16="http://schemas.microsoft.com/office/drawing/2014/main" id="{398E8B37-A6D7-44C1-8817-61B64A52FCF3}"/>
              </a:ext>
            </a:extLst>
          </p:cNvPr>
          <p:cNvSpPr txBox="1"/>
          <p:nvPr/>
        </p:nvSpPr>
        <p:spPr>
          <a:xfrm>
            <a:off x="540000" y="1124836"/>
            <a:ext cx="7480373" cy="3529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Действуем по модели «водопад», но добавляем этапы промежуточных тестирований: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выслушали идею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провели анализ предложений на рынке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обсудили с заказчиком архитектуру системы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написали большое ТЗ (писали долго и трудно)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</a:t>
            </a:r>
            <a:r>
              <a:rPr lang="ru-RU" sz="1400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азработали управление чайником – протестировали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разработали управление телевизором – протестировали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</a:t>
            </a:r>
            <a:r>
              <a:rPr lang="ru-RU" sz="1400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азработали управление холодильником – протестировали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«выкатили» конечный продукт</a:t>
            </a:r>
          </a:p>
          <a:p>
            <a:pPr marL="335757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defRPr/>
            </a:pPr>
            <a:r>
              <a:rPr lang="ru-RU" b="1" kern="1200" dirty="0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Баги и ошибки есть, но их гораздо меньше</a:t>
            </a:r>
          </a:p>
        </p:txBody>
      </p:sp>
    </p:spTree>
    <p:extLst>
      <p:ext uri="{BB962C8B-B14F-4D97-AF65-F5344CB8AC3E}">
        <p14:creationId xmlns:p14="http://schemas.microsoft.com/office/powerpoint/2010/main" val="3685073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0000" y="58922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041020"/>
            <a:ext cx="3852000" cy="19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системы умный дом.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ru-RU" sz="1600"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нужно сделать: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Разработать систему управления чайником, телевизором и холодильником с телефона.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3" y="636386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714641" y="2379945"/>
            <a:ext cx="2407833" cy="148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Как организовать разработку по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Спиральной модели 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4734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Решение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4" name="Google Shape;383;p5">
            <a:extLst>
              <a:ext uri="{FF2B5EF4-FFF2-40B4-BE49-F238E27FC236}">
                <a16:creationId xmlns:a16="http://schemas.microsoft.com/office/drawing/2014/main" id="{398E8B37-A6D7-44C1-8817-61B64A52FCF3}"/>
              </a:ext>
            </a:extLst>
          </p:cNvPr>
          <p:cNvSpPr txBox="1"/>
          <p:nvPr/>
        </p:nvSpPr>
        <p:spPr>
          <a:xfrm>
            <a:off x="540000" y="1535049"/>
            <a:ext cx="4132739" cy="146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Разделим разработку на 3 витка:</a:t>
            </a:r>
          </a:p>
          <a:p>
            <a:pPr marL="342900" indent="-3429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Управление чайником</a:t>
            </a:r>
          </a:p>
          <a:p>
            <a:pPr marL="342900" indent="-3429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Управление телевизором</a:t>
            </a:r>
          </a:p>
          <a:p>
            <a:pPr marL="342900" indent="-3429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ru-RU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Управление холодильником</a:t>
            </a:r>
            <a:endParaRPr lang="ru-RU" sz="1400" kern="12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pic>
        <p:nvPicPr>
          <p:cNvPr id="6" name="Google Shape;1076;p103" descr="preencoded.png">
            <a:extLst>
              <a:ext uri="{FF2B5EF4-FFF2-40B4-BE49-F238E27FC236}">
                <a16:creationId xmlns:a16="http://schemas.microsoft.com/office/drawing/2014/main" id="{27346A0A-56CA-4CCE-BFC8-74665BA24A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2715" y="1535049"/>
            <a:ext cx="2876146" cy="20147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8779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Решение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4" name="Google Shape;383;p5">
            <a:extLst>
              <a:ext uri="{FF2B5EF4-FFF2-40B4-BE49-F238E27FC236}">
                <a16:creationId xmlns:a16="http://schemas.microsoft.com/office/drawing/2014/main" id="{398E8B37-A6D7-44C1-8817-61B64A52FCF3}"/>
              </a:ext>
            </a:extLst>
          </p:cNvPr>
          <p:cNvSpPr txBox="1"/>
          <p:nvPr/>
        </p:nvSpPr>
        <p:spPr>
          <a:xfrm>
            <a:off x="540000" y="1248331"/>
            <a:ext cx="6930183" cy="3185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+mj-lt"/>
              <a:buAutoNum type="arabicPeriod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Действуем по модели «водопад» в рамках 1-ого витка спирали: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выслушали идею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solidFill>
                  <a:schemeClr val="tx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провели анализ предложений на рынке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b="1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</a:t>
            </a:r>
            <a:r>
              <a:rPr lang="ru-RU" sz="1400" b="1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ценили риски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обсудили с заказчиком архитектуру системы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решили, как будем её реализовывать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разработали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протестировали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«выкатили» конечный продукт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D89AB-8F6C-4F86-8277-AAA0D19CE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097" y="2668084"/>
            <a:ext cx="2701659" cy="216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65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Решение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4" name="Google Shape;383;p5">
            <a:extLst>
              <a:ext uri="{FF2B5EF4-FFF2-40B4-BE49-F238E27FC236}">
                <a16:creationId xmlns:a16="http://schemas.microsoft.com/office/drawing/2014/main" id="{398E8B37-A6D7-44C1-8817-61B64A52FCF3}"/>
              </a:ext>
            </a:extLst>
          </p:cNvPr>
          <p:cNvSpPr txBox="1"/>
          <p:nvPr/>
        </p:nvSpPr>
        <p:spPr>
          <a:xfrm>
            <a:off x="540000" y="1248331"/>
            <a:ext cx="7751593" cy="236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+mj-lt"/>
              <a:buAutoNum type="arabicPeriod" startAt="2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Заказчик: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оценил результат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b="1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оценил риски необходимости следующей версии продукта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подумал создать следующую версию продукта – с управлением телевизором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рассчитал сроки, бюджет и заказал разработку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defRPr/>
            </a:pPr>
            <a:r>
              <a:rPr lang="ru-RU" sz="1400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Программисты снова использовали каскадную модель и представили заказчику более сложный продукт, разработанный на базе первого.</a:t>
            </a:r>
          </a:p>
        </p:txBody>
      </p:sp>
    </p:spTree>
    <p:extLst>
      <p:ext uri="{BB962C8B-B14F-4D97-AF65-F5344CB8AC3E}">
        <p14:creationId xmlns:p14="http://schemas.microsoft.com/office/powerpoint/2010/main" val="967036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Решение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4" name="Google Shape;383;p5">
            <a:extLst>
              <a:ext uri="{FF2B5EF4-FFF2-40B4-BE49-F238E27FC236}">
                <a16:creationId xmlns:a16="http://schemas.microsoft.com/office/drawing/2014/main" id="{398E8B37-A6D7-44C1-8817-61B64A52FCF3}"/>
              </a:ext>
            </a:extLst>
          </p:cNvPr>
          <p:cNvSpPr txBox="1"/>
          <p:nvPr/>
        </p:nvSpPr>
        <p:spPr>
          <a:xfrm>
            <a:off x="540000" y="1248331"/>
            <a:ext cx="8064000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Заказчик: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принял продукт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подумал, что пора создать функциональность для управления холодильником с телефона</a:t>
            </a:r>
          </a:p>
          <a:p>
            <a:pPr marL="738188" indent="-402431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ru-RU" sz="1400" b="1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проанализировал риски и понял, что в холодильник сложно встроить </a:t>
            </a:r>
            <a:r>
              <a:rPr lang="ru-RU" sz="1400" b="1" kern="1200" dirty="0" err="1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Wi</a:t>
            </a:r>
            <a:r>
              <a:rPr lang="ru-RU" sz="1400" b="1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-Fi-модуль и производители не заинтересованы в сотрудничестве по этому вопросу.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defRPr/>
            </a:pPr>
            <a:endParaRPr lang="ru-RU" sz="1400" i="1" kern="1200" dirty="0">
              <a:solidFill>
                <a:srgbClr val="FF0000"/>
              </a:solidFill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00000"/>
              <a:defRPr/>
            </a:pPr>
            <a:r>
              <a:rPr lang="ru-RU" sz="1400" i="1" kern="1200" dirty="0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Риски превысили потенциальную выгоду и заказчик решил прекратить разработку и совершенствовать имеющуюся функциональность, чтобы со временем понять, как развивать систему «Умный дом».</a:t>
            </a:r>
          </a:p>
        </p:txBody>
      </p:sp>
    </p:spTree>
    <p:extLst>
      <p:ext uri="{BB962C8B-B14F-4D97-AF65-F5344CB8AC3E}">
        <p14:creationId xmlns:p14="http://schemas.microsoft.com/office/powerpoint/2010/main" val="3018676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532435"/>
            <a:ext cx="434871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 err="1">
                <a:solidFill>
                  <a:schemeClr val="dk1"/>
                </a:solidFill>
              </a:rPr>
              <a:t>Waterfall</a:t>
            </a:r>
            <a:endParaRPr lang="ru-RU" sz="16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V-образная модель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Спиральная модель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80;p103" descr="preencoded.png">
            <a:extLst>
              <a:ext uri="{FF2B5EF4-FFF2-40B4-BE49-F238E27FC236}">
                <a16:creationId xmlns:a16="http://schemas.microsoft.com/office/drawing/2014/main" id="{61858707-6C3E-4CA5-AA0E-5C0BE2DC8A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5455" y="1692379"/>
            <a:ext cx="3421412" cy="2303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Какие традиционные методологии разработки</a:t>
            </a:r>
            <a:br>
              <a:rPr lang="ru-RU" dirty="0"/>
            </a:br>
            <a:r>
              <a:rPr lang="ru-RU" dirty="0"/>
              <a:t>Вы знаете?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81067"/>
            <a:ext cx="4884407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«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Waterfall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Model»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V-образная модель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Спиральная модель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Самые распространённые Традиционные методологии разработки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077;p103" descr="preencoded.png">
            <a:extLst>
              <a:ext uri="{FF2B5EF4-FFF2-40B4-BE49-F238E27FC236}">
                <a16:creationId xmlns:a16="http://schemas.microsoft.com/office/drawing/2014/main" id="{872DFAE3-BB04-4243-B10A-41CC91760B7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963066"/>
            <a:ext cx="3032129" cy="1841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90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Waterfall (</a:t>
            </a:r>
            <a:r>
              <a:rPr lang="ru-RU" dirty="0"/>
              <a:t>Каскадная модель / Водопад) разработки ИТ-продукта?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793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140335"/>
            <a:ext cx="4535695" cy="36951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является традиционной и самой старейшей моделью управления разработкой продукта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предполагает последовательное выполнение всех фаз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итоговый продукт будет получен после завершения всех фаз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долгое время рассматривалась как основной способ регулярной разработки ПО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в 70-80-x годах XX в. была принята Министерством обороны США как Стандарт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Waterfall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661A6C-3F1F-4BEA-9411-E34C6E7A2C5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901" y="1524995"/>
            <a:ext cx="3328320" cy="24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873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1981</TotalTime>
  <Words>1199</Words>
  <Application>Microsoft Office PowerPoint</Application>
  <PresentationFormat>Экран (16:9)</PresentationFormat>
  <Paragraphs>239</Paragraphs>
  <Slides>39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39</vt:i4>
      </vt:variant>
    </vt:vector>
  </HeadingPairs>
  <TitlesOfParts>
    <vt:vector size="50" baseType="lpstr">
      <vt:lpstr>Arial</vt:lpstr>
      <vt:lpstr>Wingdings</vt:lpstr>
      <vt:lpstr>Roboto</vt:lpstr>
      <vt:lpstr>IBM Plex Sans SemiBold</vt:lpstr>
      <vt:lpstr>Calibri</vt:lpstr>
      <vt:lpstr>IBM Plex Sans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Какие традиционные методологии разработки Вы знаете?</vt:lpstr>
      <vt:lpstr>Самые распространённые Традиционные методологии разработки</vt:lpstr>
      <vt:lpstr>Что такое Waterfall (Каскадная модель / Водопад) разработки ИТ-продукта?</vt:lpstr>
      <vt:lpstr>Waterfall</vt:lpstr>
      <vt:lpstr>Waterfall</vt:lpstr>
      <vt:lpstr>Как Вы думаете какие у неё есть недостатки?</vt:lpstr>
      <vt:lpstr>Преимущества и недостатки Waterfall</vt:lpstr>
      <vt:lpstr>Где можно применить Waterfall?</vt:lpstr>
      <vt:lpstr>Когда можно использовать Waterfall?</vt:lpstr>
      <vt:lpstr>Примеры</vt:lpstr>
      <vt:lpstr>Что такое V-образная модель и чем она отличается от Waterfall?</vt:lpstr>
      <vt:lpstr>V-образная модель</vt:lpstr>
      <vt:lpstr>V-образная модель</vt:lpstr>
      <vt:lpstr>Как Вы думаете какие у неё есть недостатки?</vt:lpstr>
      <vt:lpstr>Преимущества и недостатки V-образной модели</vt:lpstr>
      <vt:lpstr>А что такое спиральная модель?</vt:lpstr>
      <vt:lpstr>Спиральная модель</vt:lpstr>
      <vt:lpstr>Спиральная модель</vt:lpstr>
      <vt:lpstr>Особенности спиральной модели</vt:lpstr>
      <vt:lpstr>Преимущества и недостатки Спиральной модели</vt:lpstr>
      <vt:lpstr>Кейсы</vt:lpstr>
      <vt:lpstr>Презентация PowerPoint</vt:lpstr>
      <vt:lpstr>Решение</vt:lpstr>
      <vt:lpstr>Презентация PowerPoint</vt:lpstr>
      <vt:lpstr>Решение</vt:lpstr>
      <vt:lpstr>Презентация PowerPoint</vt:lpstr>
      <vt:lpstr>Решение</vt:lpstr>
      <vt:lpstr>Решение</vt:lpstr>
      <vt:lpstr>Решение</vt:lpstr>
      <vt:lpstr>Решение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118</cp:revision>
  <dcterms:modified xsi:type="dcterms:W3CDTF">2022-05-09T08:48:46Z</dcterms:modified>
</cp:coreProperties>
</file>